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60" r:id="rId4"/>
    <p:sldId id="267" r:id="rId5"/>
    <p:sldId id="257" r:id="rId6"/>
    <p:sldId id="280" r:id="rId7"/>
    <p:sldId id="259" r:id="rId8"/>
    <p:sldId id="281" r:id="rId9"/>
    <p:sldId id="282" r:id="rId10"/>
    <p:sldId id="283" r:id="rId11"/>
    <p:sldId id="284" r:id="rId12"/>
    <p:sldId id="264" r:id="rId13"/>
    <p:sldId id="277" r:id="rId14"/>
    <p:sldId id="265" r:id="rId15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charset="0"/>
      <p:regular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Noto Sans Bold" panose="020B0802040504020204" charset="0"/>
      <p:regular r:id="rId26"/>
      <p:bold r:id="rId27"/>
    </p:embeddedFont>
    <p:embeddedFont>
      <p:font typeface="Open Sauce" panose="020B0604020202020204" charset="0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9999FF"/>
    <a:srgbClr val="9966FF"/>
    <a:srgbClr val="CC66FF"/>
    <a:srgbClr val="E03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 varScale="1">
        <p:scale>
          <a:sx n="52" d="100"/>
          <a:sy n="52" d="100"/>
        </p:scale>
        <p:origin x="629" y="62"/>
      </p:cViewPr>
      <p:guideLst>
        <p:guide orient="horz" pos="127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4381" y="2439465"/>
            <a:ext cx="10834619" cy="4136367"/>
          </a:xfrm>
          <a:custGeom>
            <a:avLst/>
            <a:gdLst/>
            <a:ahLst/>
            <a:cxnLst/>
            <a:rect l="l" t="t" r="r" b="b"/>
            <a:pathLst>
              <a:path w="10834619" h="4136367">
                <a:moveTo>
                  <a:pt x="0" y="0"/>
                </a:moveTo>
                <a:lnTo>
                  <a:pt x="10834619" y="0"/>
                </a:lnTo>
                <a:lnTo>
                  <a:pt x="10834619" y="4136367"/>
                </a:lnTo>
                <a:lnTo>
                  <a:pt x="0" y="413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318" r="-8249" b="-16622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55881" y="0"/>
            <a:ext cx="8232119" cy="8157851"/>
          </a:xfrm>
          <a:custGeom>
            <a:avLst/>
            <a:gdLst/>
            <a:ahLst/>
            <a:cxnLst/>
            <a:rect l="l" t="t" r="r" b="b"/>
            <a:pathLst>
              <a:path w="8232119" h="8157851">
                <a:moveTo>
                  <a:pt x="0" y="0"/>
                </a:moveTo>
                <a:lnTo>
                  <a:pt x="8232119" y="0"/>
                </a:lnTo>
                <a:lnTo>
                  <a:pt x="8232119" y="8157851"/>
                </a:lnTo>
                <a:lnTo>
                  <a:pt x="0" y="8157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9" r="-33292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30818" y="337803"/>
            <a:ext cx="7482246" cy="748224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807673" y="9427980"/>
            <a:ext cx="2743470" cy="82165"/>
            <a:chOff x="0" y="0"/>
            <a:chExt cx="722560" cy="21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621474" y="760220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1" y="0"/>
                </a:lnTo>
                <a:lnTo>
                  <a:pt x="1088761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9790359" y="3971109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5"/>
                </a:lnTo>
                <a:lnTo>
                  <a:pt x="0" y="542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962390" y="8919594"/>
            <a:ext cx="6477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3400" y="2475858"/>
            <a:ext cx="8386808" cy="357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66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Insurance Analytics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10090" y="8796884"/>
            <a:ext cx="3470802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7030A0"/>
                </a:solidFill>
                <a:latin typeface="+mj-lt"/>
                <a:ea typeface="Open Sauce"/>
                <a:cs typeface="Open Sauce"/>
                <a:sym typeface="Open Sauce"/>
              </a:rPr>
              <a:t>Group-2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" y="85085"/>
            <a:ext cx="18260568" cy="1934215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599" y="545723"/>
            <a:ext cx="100584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 BI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BB969-4DD1-EA7A-11B8-A029EE27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1" y="2324100"/>
            <a:ext cx="13984524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" y="85085"/>
            <a:ext cx="18260568" cy="1934215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599" y="545723"/>
            <a:ext cx="845819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Tableau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10EF0-2897-4C4B-2377-31B51432E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083" y="2160217"/>
            <a:ext cx="13380433" cy="80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9250"/>
            <a:ext cx="18832747" cy="1119499"/>
            <a:chOff x="0" y="0"/>
            <a:chExt cx="4960065" cy="294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065" cy="294847"/>
            </a:xfrm>
            <a:custGeom>
              <a:avLst/>
              <a:gdLst/>
              <a:ahLst/>
              <a:cxnLst/>
              <a:rect l="l" t="t" r="r" b="b"/>
              <a:pathLst>
                <a:path w="4960065" h="294847">
                  <a:moveTo>
                    <a:pt x="0" y="0"/>
                  </a:moveTo>
                  <a:lnTo>
                    <a:pt x="4960065" y="0"/>
                  </a:lnTo>
                  <a:lnTo>
                    <a:pt x="4960065" y="294847"/>
                  </a:lnTo>
                  <a:lnTo>
                    <a:pt x="0" y="294847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60065" cy="361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1493"/>
            <a:ext cx="954263" cy="1121321"/>
            <a:chOff x="0" y="0"/>
            <a:chExt cx="271398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53428" y="2296791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53427" y="6421813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0353427" y="514664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>
            <a:off x="1164336" y="2034450"/>
            <a:ext cx="7455242" cy="6951643"/>
          </a:xfrm>
          <a:custGeom>
            <a:avLst/>
            <a:gdLst/>
            <a:ahLst/>
            <a:cxnLst/>
            <a:rect l="l" t="t" r="r" b="b"/>
            <a:pathLst>
              <a:path w="7885145" h="7764549">
                <a:moveTo>
                  <a:pt x="0" y="0"/>
                </a:moveTo>
                <a:lnTo>
                  <a:pt x="7885146" y="0"/>
                </a:lnTo>
                <a:lnTo>
                  <a:pt x="7885146" y="7764549"/>
                </a:lnTo>
                <a:lnTo>
                  <a:pt x="0" y="776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58" r="-614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13" name="Freeform 13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21425" b="-116934"/>
              </a:stretch>
            </a:blip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47735"/>
          <a:stretch>
            <a:fillRect/>
          </a:stretch>
        </p:blipFill>
        <p:spPr>
          <a:xfrm rot="-5400000">
            <a:off x="1283886" y="2231636"/>
            <a:ext cx="7216143" cy="711056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236668" y="2226483"/>
            <a:ext cx="6849121" cy="932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Only the </a:t>
            </a:r>
            <a:r>
              <a:rPr lang="en-US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"/>
              </a:rPr>
              <a:t>Renewal Income class achieved revenue above the target with 150.23%</a:t>
            </a:r>
            <a:r>
              <a:rPr lang="en-US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4335" y="722392"/>
            <a:ext cx="13674562" cy="99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and Observations</a:t>
            </a: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C21F67C-2074-0C16-6AA6-C3A49A4D4EDE}"/>
              </a:ext>
            </a:extLst>
          </p:cNvPr>
          <p:cNvSpPr/>
          <p:nvPr/>
        </p:nvSpPr>
        <p:spPr>
          <a:xfrm>
            <a:off x="10353431" y="3555135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BAE4AD41-BD72-B5A9-382F-06E8CF781329}"/>
              </a:ext>
            </a:extLst>
          </p:cNvPr>
          <p:cNvSpPr txBox="1"/>
          <p:nvPr/>
        </p:nvSpPr>
        <p:spPr>
          <a:xfrm>
            <a:off x="11236668" y="3446037"/>
            <a:ext cx="6849121" cy="1406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Analysis indicates that executives were unsuccessful in attracting new customers, but customer retention was good.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92ED4-AF26-1513-0AA0-5011FD5F95C2}"/>
              </a:ext>
            </a:extLst>
          </p:cNvPr>
          <p:cNvSpPr txBox="1"/>
          <p:nvPr/>
        </p:nvSpPr>
        <p:spPr>
          <a:xfrm>
            <a:off x="11151421" y="4955621"/>
            <a:ext cx="6764623" cy="102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IN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</a:rPr>
              <a:t>Renewal had the highest average Count of invoices of 19.40, followed by Cross Sell, and New.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97A8223D-4870-31DA-4611-2F5646F4BAC9}"/>
              </a:ext>
            </a:extLst>
          </p:cNvPr>
          <p:cNvSpPr txBox="1"/>
          <p:nvPr/>
        </p:nvSpPr>
        <p:spPr>
          <a:xfrm>
            <a:off x="11236667" y="6286746"/>
            <a:ext cx="6849121" cy="1406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Abhinav Shivam attended the most meetings (7) compared to other employees. Notably, he exceeded revenue targets in all three income classes.</a:t>
            </a: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F5FFDFD7-0ECB-1B92-2758-49BEA3396009}"/>
              </a:ext>
            </a:extLst>
          </p:cNvPr>
          <p:cNvSpPr/>
          <p:nvPr/>
        </p:nvSpPr>
        <p:spPr>
          <a:xfrm>
            <a:off x="10353428" y="8302057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37728E-CB1B-B417-6755-F57B9AD25407}"/>
              </a:ext>
            </a:extLst>
          </p:cNvPr>
          <p:cNvSpPr txBox="1"/>
          <p:nvPr/>
        </p:nvSpPr>
        <p:spPr>
          <a:xfrm>
            <a:off x="11236667" y="8287661"/>
            <a:ext cx="6594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</a:rPr>
              <a:t>Fire opportunity had a maximum revenue of 500K</a:t>
            </a:r>
            <a:r>
              <a:rPr lang="en-US" dirty="0">
                <a:latin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58382" y="420319"/>
            <a:ext cx="8110518" cy="9446362"/>
            <a:chOff x="0" y="0"/>
            <a:chExt cx="10814024" cy="1259514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6158" r="6601"/>
            <a:stretch>
              <a:fillRect/>
            </a:stretch>
          </p:blipFill>
          <p:spPr>
            <a:xfrm>
              <a:off x="0" y="0"/>
              <a:ext cx="10814024" cy="1259514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9239250"/>
            <a:ext cx="18288000" cy="1047750"/>
            <a:chOff x="0" y="0"/>
            <a:chExt cx="4816593" cy="275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5951"/>
            </a:xfrm>
            <a:custGeom>
              <a:avLst/>
              <a:gdLst/>
              <a:ahLst/>
              <a:cxnLst/>
              <a:rect l="l" t="t" r="r" b="b"/>
              <a:pathLst>
                <a:path w="4816592" h="275951">
                  <a:moveTo>
                    <a:pt x="0" y="0"/>
                  </a:moveTo>
                  <a:lnTo>
                    <a:pt x="4816592" y="0"/>
                  </a:lnTo>
                  <a:lnTo>
                    <a:pt x="4816592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6593" cy="34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9424860" y="8741846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3" y="0"/>
                </a:lnTo>
                <a:lnTo>
                  <a:pt x="819953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7429303" y="223477"/>
            <a:ext cx="598556" cy="610945"/>
          </a:xfrm>
          <a:custGeom>
            <a:avLst/>
            <a:gdLst/>
            <a:ahLst/>
            <a:cxnLst/>
            <a:rect l="l" t="t" r="r" b="b"/>
            <a:pathLst>
              <a:path w="598556" h="610945">
                <a:moveTo>
                  <a:pt x="0" y="0"/>
                </a:moveTo>
                <a:lnTo>
                  <a:pt x="598556" y="0"/>
                </a:lnTo>
                <a:lnTo>
                  <a:pt x="598556" y="610945"/>
                </a:lnTo>
                <a:lnTo>
                  <a:pt x="0" y="610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439634"/>
            <a:ext cx="3572363" cy="82165"/>
            <a:chOff x="0" y="0"/>
            <a:chExt cx="940869" cy="21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0869" cy="21640"/>
            </a:xfrm>
            <a:custGeom>
              <a:avLst/>
              <a:gdLst/>
              <a:ahLst/>
              <a:cxnLst/>
              <a:rect l="l" t="t" r="r" b="b"/>
              <a:pathLst>
                <a:path w="940869" h="21640">
                  <a:moveTo>
                    <a:pt x="0" y="0"/>
                  </a:moveTo>
                  <a:lnTo>
                    <a:pt x="940869" y="0"/>
                  </a:lnTo>
                  <a:lnTo>
                    <a:pt x="940869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940869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57539" y="2224383"/>
            <a:ext cx="8696935" cy="2279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9"/>
              </a:lnSpc>
              <a:spcBef>
                <a:spcPct val="0"/>
              </a:spcBef>
            </a:pPr>
            <a:r>
              <a:rPr lang="en-US" sz="2400" dirty="0"/>
              <a:t>The financial analysis indicates overall financial Implementations and the recommended actions that could help improve financial stability, optimize performance, and achieve long-term growth objectives</a:t>
            </a:r>
            <a:r>
              <a:rPr lang="en-US" sz="3600" dirty="0"/>
              <a:t>.</a:t>
            </a:r>
          </a:p>
          <a:p>
            <a:pPr marL="0" lvl="0" indent="0" algn="l">
              <a:lnSpc>
                <a:spcPts val="454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4888" y="818703"/>
            <a:ext cx="655266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63C50-DAF4-2141-EABB-0B49AF1D45BA}"/>
              </a:ext>
            </a:extLst>
          </p:cNvPr>
          <p:cNvSpPr txBox="1"/>
          <p:nvPr/>
        </p:nvSpPr>
        <p:spPr>
          <a:xfrm>
            <a:off x="883593" y="4408184"/>
            <a:ext cx="914400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Steps to Follow</a:t>
            </a:r>
          </a:p>
          <a:p>
            <a:endParaRPr lang="en-US" b="1" dirty="0"/>
          </a:p>
          <a:p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 Plan:</a:t>
            </a:r>
            <a:r>
              <a:rPr lang="en-US" sz="2400" dirty="0"/>
              <a:t> Develop a detailed action plan based on the recommendations.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Follow-up:</a:t>
            </a:r>
            <a:r>
              <a:rPr lang="en-US" sz="2400" dirty="0"/>
              <a:t> Schedule regular reviews to monitor progress and adjust strategies as needed.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Meetings: </a:t>
            </a:r>
            <a:r>
              <a:rPr lang="en-US" sz="2400" dirty="0"/>
              <a:t>More focus on the weekly meetings.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6000"/>
          </a:blip>
          <a:srcRect b="8479"/>
          <a:stretch>
            <a:fillRect/>
          </a:stretch>
        </p:blipFill>
        <p:spPr>
          <a:xfrm>
            <a:off x="0" y="0"/>
            <a:ext cx="11232340" cy="1027985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5400000">
            <a:off x="8111219" y="2032043"/>
            <a:ext cx="6462963" cy="10042791"/>
          </a:xfrm>
          <a:custGeom>
            <a:avLst/>
            <a:gdLst/>
            <a:ahLst/>
            <a:cxnLst/>
            <a:rect l="l" t="t" r="r" b="b"/>
            <a:pathLst>
              <a:path w="6462963" h="10042791">
                <a:moveTo>
                  <a:pt x="0" y="0"/>
                </a:moveTo>
                <a:lnTo>
                  <a:pt x="6462963" y="0"/>
                </a:lnTo>
                <a:lnTo>
                  <a:pt x="6462963" y="10042791"/>
                </a:lnTo>
                <a:lnTo>
                  <a:pt x="0" y="1004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389"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869434" y="7053157"/>
            <a:ext cx="2506329" cy="3957197"/>
          </a:xfrm>
          <a:custGeom>
            <a:avLst/>
            <a:gdLst/>
            <a:ahLst/>
            <a:cxnLst/>
            <a:rect l="l" t="t" r="r" b="b"/>
            <a:pathLst>
              <a:path w="2506329" h="3957197">
                <a:moveTo>
                  <a:pt x="0" y="0"/>
                </a:moveTo>
                <a:lnTo>
                  <a:pt x="2506329" y="0"/>
                </a:lnTo>
                <a:lnTo>
                  <a:pt x="2506329" y="3957197"/>
                </a:lnTo>
                <a:lnTo>
                  <a:pt x="0" y="3957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42514" b="-11693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11781" y="4682043"/>
            <a:ext cx="746118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94747" cy="10287000"/>
            <a:chOff x="0" y="0"/>
            <a:chExt cx="19475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7588" cy="2709333"/>
            </a:xfrm>
            <a:custGeom>
              <a:avLst/>
              <a:gdLst/>
              <a:ahLst/>
              <a:cxnLst/>
              <a:rect l="l" t="t" r="r" b="b"/>
              <a:pathLst>
                <a:path w="1947588" h="2709333">
                  <a:moveTo>
                    <a:pt x="0" y="0"/>
                  </a:moveTo>
                  <a:lnTo>
                    <a:pt x="1947588" y="0"/>
                  </a:lnTo>
                  <a:lnTo>
                    <a:pt x="19475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47588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5000"/>
          </a:blip>
          <a:srcRect r="34370" b="8479"/>
          <a:stretch>
            <a:fillRect/>
          </a:stretch>
        </p:blipFill>
        <p:spPr>
          <a:xfrm>
            <a:off x="0" y="0"/>
            <a:ext cx="7371676" cy="102798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4888" y="818703"/>
            <a:ext cx="609056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96400" y="2091466"/>
            <a:ext cx="6346342" cy="6980961"/>
            <a:chOff x="0" y="9526"/>
            <a:chExt cx="3712311" cy="5316262"/>
          </a:xfrm>
        </p:grpSpPr>
        <p:sp>
          <p:nvSpPr>
            <p:cNvPr id="17" name="TextBox 17"/>
            <p:cNvSpPr txBox="1"/>
            <p:nvPr/>
          </p:nvSpPr>
          <p:spPr>
            <a:xfrm>
              <a:off x="54351" y="4852275"/>
              <a:ext cx="3657960" cy="473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10" y="9526"/>
              <a:ext cx="3697101" cy="45216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914400" lvl="1" indent="-457200">
                <a:lnSpc>
                  <a:spcPct val="250000"/>
                </a:lnSpc>
                <a:buFont typeface="Wingdings" panose="05000000000000000000" pitchFamily="2" charset="2"/>
                <a:buChar char="q"/>
              </a:pP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 Sripada Dilip Kumar</a:t>
              </a:r>
            </a:p>
            <a:p>
              <a:pPr marL="914400" lvl="1" indent="-457200">
                <a:lnSpc>
                  <a:spcPct val="250000"/>
                </a:lnSpc>
                <a:buFont typeface="Wingdings" panose="05000000000000000000" pitchFamily="2" charset="2"/>
                <a:buChar char="q"/>
              </a:pP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 Akash </a:t>
              </a:r>
              <a:r>
                <a:rPr lang="en-US" sz="3200" spc="120" dirty="0" err="1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Bakshi</a:t>
              </a:r>
              <a:endParaRPr lang="en-US" sz="3200" spc="120" dirty="0">
                <a:solidFill>
                  <a:srgbClr val="8C52FF"/>
                </a:solidFill>
                <a:latin typeface="Arial Rounded MT Bold" panose="020F0704030504030204" pitchFamily="34" charset="0"/>
                <a:ea typeface="Noto Sans Bold"/>
                <a:cs typeface="Noto Sans Bold"/>
                <a:sym typeface="Noto Sans Bold"/>
              </a:endParaRPr>
            </a:p>
            <a:p>
              <a:pPr marL="914400" lvl="1" indent="-457200">
                <a:lnSpc>
                  <a:spcPct val="250000"/>
                </a:lnSpc>
                <a:buFont typeface="Wingdings" panose="05000000000000000000" pitchFamily="2" charset="2"/>
                <a:buChar char="q"/>
              </a:pP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 </a:t>
              </a:r>
              <a:r>
                <a:rPr lang="en-US" sz="3200" spc="120" dirty="0" err="1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Sanskriti</a:t>
              </a: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Ankush </a:t>
              </a:r>
              <a:r>
                <a:rPr lang="en-US" sz="3200" spc="120" dirty="0" err="1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Watkar</a:t>
              </a:r>
              <a:endParaRPr lang="en-US" sz="3200" spc="120" dirty="0">
                <a:solidFill>
                  <a:srgbClr val="8C52FF"/>
                </a:solidFill>
                <a:latin typeface="Arial Rounded MT Bold" panose="020F0704030504030204" pitchFamily="34" charset="0"/>
                <a:ea typeface="Noto Sans Bold"/>
                <a:cs typeface="Noto Sans Bold"/>
                <a:sym typeface="Noto Sans Bold"/>
              </a:endParaRPr>
            </a:p>
            <a:p>
              <a:pPr marL="914400" lvl="1" indent="-457200">
                <a:lnSpc>
                  <a:spcPct val="250000"/>
                </a:lnSpc>
                <a:buFont typeface="Wingdings" panose="05000000000000000000" pitchFamily="2" charset="2"/>
                <a:buChar char="q"/>
              </a:pP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 K. Sai </a:t>
              </a:r>
              <a:r>
                <a:rPr lang="en-US" sz="3200" spc="120" dirty="0" err="1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Tharun</a:t>
              </a:r>
              <a:endParaRPr lang="en-US" sz="3200" spc="120" dirty="0">
                <a:solidFill>
                  <a:srgbClr val="8C52FF"/>
                </a:solidFill>
                <a:latin typeface="Arial Rounded MT Bold" panose="020F0704030504030204" pitchFamily="34" charset="0"/>
                <a:ea typeface="Noto Sans Bold"/>
                <a:cs typeface="Noto Sans Bold"/>
                <a:sym typeface="Noto Sans Bold"/>
              </a:endParaRPr>
            </a:p>
            <a:p>
              <a:pPr marL="914400" lvl="1" indent="-457200">
                <a:lnSpc>
                  <a:spcPct val="250000"/>
                </a:lnSpc>
                <a:buFont typeface="Wingdings" panose="05000000000000000000" pitchFamily="2" charset="2"/>
                <a:buChar char="q"/>
              </a:pP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 </a:t>
              </a:r>
              <a:r>
                <a:rPr lang="en-US" sz="3200" spc="120" dirty="0" err="1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Koduru</a:t>
              </a:r>
              <a:r>
                <a:rPr lang="en-US" sz="3200" spc="120" dirty="0">
                  <a:solidFill>
                    <a:srgbClr val="8C52FF"/>
                  </a:solidFill>
                  <a:latin typeface="Arial Rounded MT Bold" panose="020F0704030504030204" pitchFamily="34" charset="0"/>
                  <a:ea typeface="Noto Sans Bold"/>
                  <a:cs typeface="Noto Sans Bold"/>
                  <a:sym typeface="Noto Sans Bold"/>
                </a:rPr>
                <a:t> Harish Goud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32"/>
              <a:ext cx="3712311" cy="4594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3" name="Freeform 3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25571"/>
            <a:ext cx="18288000" cy="2161429"/>
            <a:chOff x="0" y="0"/>
            <a:chExt cx="4816593" cy="5692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9265"/>
            </a:xfrm>
            <a:custGeom>
              <a:avLst/>
              <a:gdLst/>
              <a:ahLst/>
              <a:cxnLst/>
              <a:rect l="l" t="t" r="r" b="b"/>
              <a:pathLst>
                <a:path w="4816592" h="569265">
                  <a:moveTo>
                    <a:pt x="0" y="0"/>
                  </a:moveTo>
                  <a:lnTo>
                    <a:pt x="4816592" y="0"/>
                  </a:lnTo>
                  <a:lnTo>
                    <a:pt x="4816592" y="569265"/>
                  </a:lnTo>
                  <a:lnTo>
                    <a:pt x="0" y="569265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63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28067" y="7605515"/>
            <a:ext cx="14615726" cy="2681485"/>
          </a:xfrm>
          <a:custGeom>
            <a:avLst/>
            <a:gdLst/>
            <a:ahLst/>
            <a:cxnLst/>
            <a:rect l="l" t="t" r="r" b="b"/>
            <a:pathLst>
              <a:path w="14569217" h="3721969">
                <a:moveTo>
                  <a:pt x="0" y="0"/>
                </a:moveTo>
                <a:lnTo>
                  <a:pt x="14569217" y="0"/>
                </a:lnTo>
                <a:lnTo>
                  <a:pt x="14569217" y="3721969"/>
                </a:lnTo>
                <a:lnTo>
                  <a:pt x="0" y="372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66" t="-14764" b="-16159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90607" y="2703631"/>
            <a:ext cx="6068401" cy="1785806"/>
            <a:chOff x="0" y="0"/>
            <a:chExt cx="8091201" cy="2381075"/>
          </a:xfrm>
        </p:grpSpPr>
        <p:sp>
          <p:nvSpPr>
            <p:cNvPr id="13" name="TextBox 13"/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Objectives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09171" y="1669875"/>
              <a:ext cx="728203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KPIs and Insights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990607" y="5180796"/>
            <a:ext cx="5400793" cy="2184711"/>
            <a:chOff x="0" y="75008"/>
            <a:chExt cx="6591457" cy="3058502"/>
          </a:xfrm>
        </p:grpSpPr>
        <p:sp>
          <p:nvSpPr>
            <p:cNvPr id="19" name="Freeform 19"/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09171" y="1697219"/>
              <a:ext cx="5782286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SQL Queries Output</a:t>
              </a:r>
            </a:p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 rot="5400000">
            <a:off x="1162167" y="8698496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5655980" y="7775091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74888" y="818703"/>
            <a:ext cx="107818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2CB6CB17-7291-5403-0C49-1DFD4ECEED9A}"/>
              </a:ext>
            </a:extLst>
          </p:cNvPr>
          <p:cNvGrpSpPr/>
          <p:nvPr/>
        </p:nvGrpSpPr>
        <p:grpSpPr>
          <a:xfrm>
            <a:off x="8735930" y="2759887"/>
            <a:ext cx="6068401" cy="1806314"/>
            <a:chOff x="0" y="0"/>
            <a:chExt cx="8091201" cy="2408419"/>
          </a:xfrm>
        </p:grpSpPr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D1FF9E9A-FBF6-3DEA-3EBA-4379E06F1FD3}"/>
                </a:ext>
              </a:extLst>
            </p:cNvPr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Power BI Dashboard</a:t>
              </a: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80C55D9-A57C-AC7C-4FD2-2F744AD2DE5C}"/>
                </a:ext>
              </a:extLst>
            </p:cNvPr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CBA6A6F1-3E8E-609E-E119-463CE207CB42}"/>
                </a:ext>
              </a:extLst>
            </p:cNvPr>
            <p:cNvSpPr txBox="1"/>
            <p:nvPr/>
          </p:nvSpPr>
          <p:spPr>
            <a:xfrm>
              <a:off x="809170" y="1697219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Tableau Dashboard</a:t>
              </a: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87EC53AA-A034-A55B-536E-4E120FEE1361}"/>
                </a:ext>
              </a:extLst>
            </p:cNvPr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53B6966-85D4-1EDE-A931-2D26E49EE30E}"/>
              </a:ext>
            </a:extLst>
          </p:cNvPr>
          <p:cNvGrpSpPr/>
          <p:nvPr/>
        </p:nvGrpSpPr>
        <p:grpSpPr>
          <a:xfrm>
            <a:off x="8735930" y="5154573"/>
            <a:ext cx="6068401" cy="533400"/>
            <a:chOff x="0" y="0"/>
            <a:chExt cx="8091201" cy="711200"/>
          </a:xfrm>
        </p:grpSpPr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82618147-15C7-1F87-4FC9-E629718153B9}"/>
                </a:ext>
              </a:extLst>
            </p:cNvPr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Summary</a:t>
              </a:r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95D8E669-2D48-A367-B376-8ACA9ADF48E2}"/>
                </a:ext>
              </a:extLst>
            </p:cNvPr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sp>
        <p:nvSpPr>
          <p:cNvPr id="35" name="TextBox 15">
            <a:extLst>
              <a:ext uri="{FF2B5EF4-FFF2-40B4-BE49-F238E27FC236}">
                <a16:creationId xmlns:a16="http://schemas.microsoft.com/office/drawing/2014/main" id="{E034F8A6-5783-A9AE-30AD-3DFFC585733F}"/>
              </a:ext>
            </a:extLst>
          </p:cNvPr>
          <p:cNvSpPr txBox="1"/>
          <p:nvPr/>
        </p:nvSpPr>
        <p:spPr>
          <a:xfrm>
            <a:off x="2597485" y="5119366"/>
            <a:ext cx="546152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Excel Dashboard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04591"/>
              </p:ext>
            </p:extLst>
          </p:nvPr>
        </p:nvGraphicFramePr>
        <p:xfrm>
          <a:off x="152399" y="2528786"/>
          <a:ext cx="17983201" cy="7442046"/>
        </p:xfrm>
        <a:graphic>
          <a:graphicData uri="http://schemas.openxmlformats.org/drawingml/2006/table">
            <a:tbl>
              <a:tblPr/>
              <a:tblGrid>
                <a:gridCol w="655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903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Gain a comprehensive understanding of each branch's business performance, including that of its account executives, by reviewing their target budgets, achievements, and invoices.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</a:rPr>
                        <a:t>Monitor the revenue generated by each branch and individual employee against their assigned targets.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</a:rPr>
                        <a:t>Measure and review each executive's performance against key performance indicators (KPIs) to clearly assess their contribution to the company’s overall success.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3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</a:rPr>
                        <a:t>Implement real-time dashboards for continuous tracking of KPIs related to budgets, invoices, and achievements, allowing for ongoing performance monitoring.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</a:rPr>
                        <a:t>Utilize insights from performance reviews to refine targets, improve processes, and drive overall company performance</a:t>
                      </a:r>
                      <a:endParaRPr lang="en-US" sz="2100" kern="12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</a:rPr>
                        <a:t> Ensure that strategic goals are met and resources are allocated effectively by clearly tracking these KPIs.</a:t>
                      </a:r>
                      <a:endParaRPr lang="en-US" sz="2100" kern="12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6337" y="811493"/>
            <a:ext cx="919501" cy="1088763"/>
            <a:chOff x="0" y="0"/>
            <a:chExt cx="271398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5838" y="818703"/>
            <a:ext cx="1156579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808149" y="2265162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1860" y="2265162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2408" y="122064"/>
            <a:ext cx="17983183" cy="1806935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7355" y="417805"/>
            <a:ext cx="1470446" cy="1372895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rot="5400000">
            <a:off x="3622392" y="6732646"/>
            <a:ext cx="4114800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9756492" y="6732646"/>
            <a:ext cx="4114800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85800" y="415067"/>
            <a:ext cx="926408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KPIs 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3526" y="2171700"/>
            <a:ext cx="4580474" cy="445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No of Invoices by Account Exec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5835" y="3325993"/>
            <a:ext cx="5066933" cy="1734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  <a:sym typeface="Noto Sans"/>
              </a:rPr>
              <a:t>The count of invoices generated by each account executive.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  <a:sym typeface="Noto Sans"/>
              </a:rPr>
              <a:t>Reflects the activity and effectiveness of each executive in generating business that results in invoicing.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50735" y="3351502"/>
            <a:ext cx="5949223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Target Budgets: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The company’s overall budget is divided into specific targets for each income class (Cross-Sell, New, Renewal) assigned to account executives.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Invoices: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Monitors the volume, accuracy, and timeliness of invoices managed by each branch and its executives.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Achievements: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Compares the actual revenue generated by the branch and its executives against the budgeted targets across different income categories.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20" name="Freeform 2"/>
          <p:cNvSpPr/>
          <p:nvPr/>
        </p:nvSpPr>
        <p:spPr>
          <a:xfrm>
            <a:off x="152400" y="224790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F810A380-5794-B840-7BF1-7449AFA7F137}"/>
              </a:ext>
            </a:extLst>
          </p:cNvPr>
          <p:cNvSpPr/>
          <p:nvPr/>
        </p:nvSpPr>
        <p:spPr>
          <a:xfrm>
            <a:off x="152399" y="647512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D0201CB-66D4-E9F3-888D-4297531682C8}"/>
              </a:ext>
            </a:extLst>
          </p:cNvPr>
          <p:cNvSpPr txBox="1"/>
          <p:nvPr/>
        </p:nvSpPr>
        <p:spPr>
          <a:xfrm>
            <a:off x="860888" y="6486556"/>
            <a:ext cx="3760422" cy="445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sym typeface="Open Sauce"/>
              </a:rPr>
              <a:t>Stage Funnel by Revenue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D890BEEB-D51B-1702-C3DD-AC1F9858EBE6}"/>
              </a:ext>
            </a:extLst>
          </p:cNvPr>
          <p:cNvSpPr/>
          <p:nvPr/>
        </p:nvSpPr>
        <p:spPr>
          <a:xfrm>
            <a:off x="5808148" y="656942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ADFBB8E9-65C3-069C-83AA-2C2E47E207C4}"/>
              </a:ext>
            </a:extLst>
          </p:cNvPr>
          <p:cNvSpPr/>
          <p:nvPr/>
        </p:nvSpPr>
        <p:spPr>
          <a:xfrm>
            <a:off x="12692789" y="648655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8589E765-26D3-6796-0DBB-371A7EF8D4CD}"/>
              </a:ext>
            </a:extLst>
          </p:cNvPr>
          <p:cNvSpPr txBox="1"/>
          <p:nvPr/>
        </p:nvSpPr>
        <p:spPr>
          <a:xfrm>
            <a:off x="322063" y="7428140"/>
            <a:ext cx="4786788" cy="239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 visual representation of sales funnel stages (opportunity, proposal, closed) segmented by revenue.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Provides insight into the distribution of revenue opportunities throughout the sales process, helping identify potential bottlenecks or areas for improvement.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4B9D79FF-2172-C923-8575-3CDE55D27722}"/>
              </a:ext>
            </a:extLst>
          </p:cNvPr>
          <p:cNvSpPr txBox="1"/>
          <p:nvPr/>
        </p:nvSpPr>
        <p:spPr>
          <a:xfrm>
            <a:off x="6067976" y="7467956"/>
            <a:ext cx="5592234" cy="140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The total meetings attended by account executives.</a:t>
            </a:r>
          </a:p>
          <a:p>
            <a:pPr marL="342900" marR="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Highlights which employees regularly attend meetings and which ones are frequently absent.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74CB9B-BD3B-4218-796E-CCE8C957777F}"/>
              </a:ext>
            </a:extLst>
          </p:cNvPr>
          <p:cNvSpPr txBox="1"/>
          <p:nvPr/>
        </p:nvSpPr>
        <p:spPr>
          <a:xfrm>
            <a:off x="12849493" y="7428140"/>
            <a:ext cx="5116444" cy="1734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The most promising open opportunities, typically ranked by potential revenue or strategic importance.</a:t>
            </a:r>
          </a:p>
          <a:p>
            <a:pPr marL="34290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Highlights key opportunities that are still active and require focus to convert into sales.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E860E444-597E-3521-5495-33BEF1D5997F}"/>
              </a:ext>
            </a:extLst>
          </p:cNvPr>
          <p:cNvSpPr txBox="1"/>
          <p:nvPr/>
        </p:nvSpPr>
        <p:spPr>
          <a:xfrm>
            <a:off x="12770900" y="3339991"/>
            <a:ext cx="5286132" cy="1734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The total number of meetings conducted by the branch over the year.</a:t>
            </a:r>
          </a:p>
          <a:p>
            <a:pPr marL="342900" indent="-3429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Tracks engagement and effort in client and prospect meetings, which contribute to relationship-building and sales opportunities.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3C8DF134-3683-BE07-1E25-87B26F3AE3F2}"/>
              </a:ext>
            </a:extLst>
          </p:cNvPr>
          <p:cNvSpPr txBox="1"/>
          <p:nvPr/>
        </p:nvSpPr>
        <p:spPr>
          <a:xfrm>
            <a:off x="13422807" y="2143916"/>
            <a:ext cx="3962821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Yearly Meeting Count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45AEF016-A9BA-EC15-A18D-D810B6151275}"/>
              </a:ext>
            </a:extLst>
          </p:cNvPr>
          <p:cNvSpPr txBox="1"/>
          <p:nvPr/>
        </p:nvSpPr>
        <p:spPr>
          <a:xfrm>
            <a:off x="6728711" y="2095500"/>
            <a:ext cx="5765180" cy="109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Cross-Sell, New and Renewal Targets/ Achievements/Invoices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0EA09717-ED28-3815-90AC-0A768F223842}"/>
              </a:ext>
            </a:extLst>
          </p:cNvPr>
          <p:cNvSpPr txBox="1"/>
          <p:nvPr/>
        </p:nvSpPr>
        <p:spPr>
          <a:xfrm>
            <a:off x="6474109" y="6486556"/>
            <a:ext cx="5592236" cy="445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sym typeface="Open Sauce"/>
              </a:rPr>
              <a:t>No of meetings by Account Executives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4A215BC3-F33D-4452-20AA-BE85F907F60D}"/>
              </a:ext>
            </a:extLst>
          </p:cNvPr>
          <p:cNvSpPr txBox="1"/>
          <p:nvPr/>
        </p:nvSpPr>
        <p:spPr>
          <a:xfrm>
            <a:off x="13422807" y="6480731"/>
            <a:ext cx="3760422" cy="445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8C52FF"/>
                </a:solidFill>
                <a:latin typeface="Open Sauce"/>
                <a:sym typeface="Open Sauce"/>
              </a:rPr>
              <a:t>Top Open Opportunity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78138"/>
              </p:ext>
            </p:extLst>
          </p:nvPr>
        </p:nvGraphicFramePr>
        <p:xfrm>
          <a:off x="609600" y="2608459"/>
          <a:ext cx="16611600" cy="6888603"/>
        </p:xfrm>
        <a:graphic>
          <a:graphicData uri="http://schemas.openxmlformats.org/drawingml/2006/table">
            <a:tbl>
              <a:tblPr/>
              <a:tblGrid>
                <a:gridCol w="5418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749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Target Budgets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999" dirty="0">
                        <a:solidFill>
                          <a:srgbClr val="FFFFFF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Calculated by totaling the amounts for each income class from the Individual Budgets dataset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199"/>
                        </a:lnSpc>
                        <a:defRPr/>
                      </a:pPr>
                      <a:r>
                        <a:rPr lang="en-US" sz="2999" kern="1200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Placed Achievement</a:t>
                      </a:r>
                      <a:endParaRPr lang="en-US" sz="2999" kern="1200" dirty="0">
                        <a:solidFill>
                          <a:srgbClr val="7030A0"/>
                        </a:solidFill>
                        <a:latin typeface="Noto Sans Bold"/>
                        <a:ea typeface="Noto Sans Bold"/>
                        <a:cs typeface="Noto Sans Bold"/>
                      </a:endParaRPr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Revenue achieved from Brokerage 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+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Revenue achieved from fees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999" dirty="0">
                        <a:solidFill>
                          <a:srgbClr val="FFFFFF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ts val="4199"/>
                        </a:lnSpc>
                        <a:defRPr/>
                      </a:pPr>
                      <a:r>
                        <a:rPr lang="en-US" sz="2999" kern="1200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Invoiced Achievement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9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kern="12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9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Calculated by totaling the amounts for each income class from the Invoice dataset.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10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4199"/>
                        </a:lnSpc>
                        <a:defRPr/>
                      </a:pPr>
                      <a:r>
                        <a:rPr lang="en-US" sz="2999" kern="1200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Percentage of Achievement for Placed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999" dirty="0">
                        <a:solidFill>
                          <a:srgbClr val="FFFFFF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 Bold"/>
                        </a:rPr>
                        <a:t>Achieved Revenue /Budgeted Revenue</a:t>
                      </a:r>
                      <a:endParaRPr lang="en-US" sz="2100" kern="12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99" kern="1200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Percentage of Achievement for  Invoice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9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FFFF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Achieved Revenue from Invoice / Budgeted Revenue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99" kern="1200" dirty="0">
                        <a:solidFill>
                          <a:srgbClr val="7030A0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4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99" kern="1200" dirty="0">
                          <a:solidFill>
                            <a:srgbClr val="7030A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Open Opportunity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2999" dirty="0">
                        <a:solidFill>
                          <a:srgbClr val="FFFFFF"/>
                        </a:solidFill>
                        <a:latin typeface="Noto Sans Bold"/>
                        <a:ea typeface="Noto Sans Bold"/>
                        <a:cs typeface="Noto Sans Bold"/>
                        <a:sym typeface="Noto Sans Bold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 Bold"/>
                        </a:rPr>
                        <a:t>Opportunities with respect to Propose Solution and Qualify opportunity but not with respective to Negotiation</a:t>
                      </a:r>
                      <a:endParaRPr lang="en-US" sz="2100" kern="12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36337" y="811493"/>
            <a:ext cx="1030463" cy="1159734"/>
            <a:chOff x="0" y="0"/>
            <a:chExt cx="271398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0" y="811493"/>
            <a:ext cx="11565793" cy="10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KPIs calculations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</p:spTree>
    <p:extLst>
      <p:ext uri="{BB962C8B-B14F-4D97-AF65-F5344CB8AC3E}">
        <p14:creationId xmlns:p14="http://schemas.microsoft.com/office/powerpoint/2010/main" val="8571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" y="85085"/>
            <a:ext cx="18260568" cy="1934215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600" y="545723"/>
            <a:ext cx="689111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KPI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4542028"/>
            <a:ext cx="4008073" cy="37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Total Target – 52.07M</a:t>
            </a:r>
            <a:endParaRPr lang="en-US" sz="2100" u="none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24949" y="278280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>
            <a:off x="7332149" y="279394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496800" y="283876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09904-2AF3-980D-F261-8287DAE155AD}"/>
              </a:ext>
            </a:extLst>
          </p:cNvPr>
          <p:cNvSpPr txBox="1"/>
          <p:nvPr/>
        </p:nvSpPr>
        <p:spPr>
          <a:xfrm>
            <a:off x="1395984" y="5600131"/>
            <a:ext cx="5350948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Total Achieved – 35.08M (67.37%) </a:t>
            </a:r>
            <a:endParaRPr lang="en-IN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320D2-0BE1-3D43-4313-933F7068FDEC}"/>
              </a:ext>
            </a:extLst>
          </p:cNvPr>
          <p:cNvSpPr txBox="1"/>
          <p:nvPr/>
        </p:nvSpPr>
        <p:spPr>
          <a:xfrm>
            <a:off x="1371600" y="6749553"/>
            <a:ext cx="5133181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Total Invoiced – 11.66M (22.39%)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CAABA-02DA-380A-C7CC-720BDA2CBE0A}"/>
              </a:ext>
            </a:extLst>
          </p:cNvPr>
          <p:cNvSpPr txBox="1"/>
          <p:nvPr/>
        </p:nvSpPr>
        <p:spPr>
          <a:xfrm>
            <a:off x="7821007" y="4525992"/>
            <a:ext cx="3200400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 Total Meetings – 34 </a:t>
            </a:r>
            <a:endParaRPr lang="en-IN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0497A-21E2-8683-882B-9FBA388394CA}"/>
              </a:ext>
            </a:extLst>
          </p:cNvPr>
          <p:cNvSpPr txBox="1"/>
          <p:nvPr/>
        </p:nvSpPr>
        <p:spPr>
          <a:xfrm>
            <a:off x="7821007" y="5600131"/>
            <a:ext cx="3283546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 2019 – 3 (8.82%) </a:t>
            </a:r>
            <a:endParaRPr lang="en-IN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606C9-9A07-7E7F-C69E-2C94D9C7CD47}"/>
              </a:ext>
            </a:extLst>
          </p:cNvPr>
          <p:cNvSpPr txBox="1"/>
          <p:nvPr/>
        </p:nvSpPr>
        <p:spPr>
          <a:xfrm>
            <a:off x="7881718" y="6715494"/>
            <a:ext cx="3863745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 2020 – 31 (91.17%) </a:t>
            </a:r>
            <a:endParaRPr lang="en-IN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A09800-0AB5-FF56-0B53-2C88CF9EFF68}"/>
              </a:ext>
            </a:extLst>
          </p:cNvPr>
          <p:cNvSpPr txBox="1"/>
          <p:nvPr/>
        </p:nvSpPr>
        <p:spPr>
          <a:xfrm>
            <a:off x="12922756" y="4542028"/>
            <a:ext cx="3733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Total Opportunity – 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428148-27C6-5715-8E7A-0441780008C7}"/>
              </a:ext>
            </a:extLst>
          </p:cNvPr>
          <p:cNvSpPr txBox="1"/>
          <p:nvPr/>
        </p:nvSpPr>
        <p:spPr>
          <a:xfrm>
            <a:off x="12953236" y="5600130"/>
            <a:ext cx="5220464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 dirty="0"/>
              <a:t>Open Opportunity – 44 (89.79%)</a:t>
            </a:r>
            <a:endParaRPr lang="en-IN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03EA9-62E0-7365-CCDB-0D092D631F91}"/>
              </a:ext>
            </a:extLst>
          </p:cNvPr>
          <p:cNvSpPr txBox="1"/>
          <p:nvPr/>
        </p:nvSpPr>
        <p:spPr>
          <a:xfrm>
            <a:off x="12953236" y="6749552"/>
            <a:ext cx="4991864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ts val="2940"/>
              </a:lnSpc>
              <a:spcBef>
                <a:spcPct val="0"/>
              </a:spcBef>
              <a:buNone/>
            </a:pPr>
            <a:r>
              <a:rPr lang="en-US" sz="2800" b="1" dirty="0"/>
              <a:t>Closed Opportunity -5 (10.20%)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1620FD-2961-9C3E-11F2-98709A7AD24C}"/>
              </a:ext>
            </a:extLst>
          </p:cNvPr>
          <p:cNvSpPr txBox="1"/>
          <p:nvPr/>
        </p:nvSpPr>
        <p:spPr>
          <a:xfrm>
            <a:off x="1395984" y="2793944"/>
            <a:ext cx="475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Targets, Achievements, and Invoice</a:t>
            </a:r>
            <a:endParaRPr lang="en-IN" sz="2400" b="1" dirty="0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EA52EE-8D8E-C25E-E47C-2DE2D5204D02}"/>
              </a:ext>
            </a:extLst>
          </p:cNvPr>
          <p:cNvSpPr txBox="1"/>
          <p:nvPr/>
        </p:nvSpPr>
        <p:spPr>
          <a:xfrm>
            <a:off x="8303283" y="2791976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Meetings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2E580-53D1-9E08-CE2D-B31A2CD5E654}"/>
              </a:ext>
            </a:extLst>
          </p:cNvPr>
          <p:cNvSpPr txBox="1"/>
          <p:nvPr/>
        </p:nvSpPr>
        <p:spPr>
          <a:xfrm>
            <a:off x="13363367" y="2782800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Opportunities</a:t>
            </a:r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339AFA-A94B-3CBC-C8C7-49D20A5167CD}"/>
              </a:ext>
            </a:extLst>
          </p:cNvPr>
          <p:cNvCxnSpPr/>
          <p:nvPr/>
        </p:nvCxnSpPr>
        <p:spPr>
          <a:xfrm>
            <a:off x="6858000" y="4525992"/>
            <a:ext cx="0" cy="263949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D49B88-F94D-D63D-F9A0-3E997F50671E}"/>
              </a:ext>
            </a:extLst>
          </p:cNvPr>
          <p:cNvCxnSpPr/>
          <p:nvPr/>
        </p:nvCxnSpPr>
        <p:spPr>
          <a:xfrm>
            <a:off x="11887200" y="4525992"/>
            <a:ext cx="0" cy="263949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" y="85085"/>
            <a:ext cx="18260568" cy="1934215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599" y="545723"/>
            <a:ext cx="845819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5029A-99B4-D64E-1EC3-13B326DEB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247900"/>
            <a:ext cx="17145000" cy="79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7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32" y="209550"/>
            <a:ext cx="17777968" cy="1809750"/>
            <a:chOff x="0" y="0"/>
            <a:chExt cx="4816593" cy="1070865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599" y="545723"/>
            <a:ext cx="845819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1" dirty="0">
                <a:solidFill>
                  <a:srgbClr val="9933FF"/>
                </a:solidFill>
                <a:latin typeface="Montserrat"/>
                <a:ea typeface="Montserrat"/>
                <a:cs typeface="Montserrat"/>
                <a:sym typeface="Montserrat"/>
              </a:rPr>
              <a:t>SQL Queries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3ACD-9FCB-0B14-4004-7814EE88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39730"/>
            <a:ext cx="143256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38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735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Open Sauce</vt:lpstr>
      <vt:lpstr>Arial</vt:lpstr>
      <vt:lpstr>Montserrat</vt:lpstr>
      <vt:lpstr>Montserrat Bold</vt:lpstr>
      <vt:lpstr>Segoe UI</vt:lpstr>
      <vt:lpstr>Calibri</vt:lpstr>
      <vt:lpstr>Noto Sans</vt:lpstr>
      <vt:lpstr>Wingdings</vt:lpstr>
      <vt:lpstr>Arial Rounded MT Bold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 and Violet Simple Corporate Roadmap Presentation</dc:title>
  <dc:creator>Dilip Kumar</dc:creator>
  <cp:lastModifiedBy>Akash Bakshi</cp:lastModifiedBy>
  <cp:revision>6</cp:revision>
  <dcterms:created xsi:type="dcterms:W3CDTF">2006-08-16T00:00:00Z</dcterms:created>
  <dcterms:modified xsi:type="dcterms:W3CDTF">2025-05-11T04:53:15Z</dcterms:modified>
  <dc:identifier>DAGN_J0C6fk</dc:identifier>
</cp:coreProperties>
</file>